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sldIdLst>
    <p:sldId id="256" r:id="rId5"/>
    <p:sldId id="257" r:id="rId6"/>
    <p:sldId id="267" r:id="rId7"/>
    <p:sldId id="264" r:id="rId8"/>
    <p:sldId id="265" r:id="rId9"/>
    <p:sldId id="284" r:id="rId10"/>
    <p:sldId id="279" r:id="rId11"/>
    <p:sldId id="266" r:id="rId12"/>
    <p:sldId id="258" r:id="rId13"/>
    <p:sldId id="282" r:id="rId14"/>
    <p:sldId id="281" r:id="rId15"/>
    <p:sldId id="283" r:id="rId16"/>
    <p:sldId id="268" r:id="rId17"/>
    <p:sldId id="259" r:id="rId18"/>
    <p:sldId id="269" r:id="rId19"/>
    <p:sldId id="260" r:id="rId20"/>
    <p:sldId id="271" r:id="rId21"/>
    <p:sldId id="270" r:id="rId22"/>
    <p:sldId id="261" r:id="rId23"/>
    <p:sldId id="272" r:id="rId24"/>
    <p:sldId id="273" r:id="rId25"/>
    <p:sldId id="262" r:id="rId26"/>
    <p:sldId id="274" r:id="rId27"/>
    <p:sldId id="263" r:id="rId28"/>
    <p:sldId id="277" r:id="rId29"/>
    <p:sldId id="27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F5D217-7CB4-E652-EB6B-556552AB2588}" v="113" dt="2023-05-02T15:54:39.440"/>
    <p1510:client id="{1857281B-2982-C044-5BEC-885F29ADF2CA}" v="525" dt="2023-04-29T20:04:26.530"/>
    <p1510:client id="{191B59FF-A026-5707-294C-2CD1892CB111}" v="25" dt="2023-05-02T15:53:29.868"/>
    <p1510:client id="{229001EC-6CD7-AB3F-16D4-D9DB17771DBB}" v="10" dt="2023-05-02T15:01:16.907"/>
    <p1510:client id="{26E04A9A-B150-479D-BAB2-4C25562BDB57}" v="40" dt="2023-04-26T23:41:16.263"/>
    <p1510:client id="{28FC617C-0E5D-E53F-F957-4BF3910F4FF5}" v="6" dt="2023-04-30T00:29:30.498"/>
    <p1510:client id="{335695AB-9B14-3944-6852-6D3E24689B41}" v="350" dt="2023-04-28T21:39:59"/>
    <p1510:client id="{4569DDE3-4BED-7F33-D46C-D98ACD54153A}" v="351" dt="2023-04-29T01:22:20.640"/>
    <p1510:client id="{6AF5056A-8C46-48A1-53C4-68A05E349820}" v="474" dt="2023-04-28T16:44:04.008"/>
    <p1510:client id="{788E9CE4-F191-8274-4F7A-BAB547DA42D8}" v="188" dt="2023-05-02T14:55:26.101"/>
    <p1510:client id="{89FFED6F-A4DA-3C7D-541A-A984420FC346}" v="1458" dt="2023-04-30T04:18:33.246"/>
    <p1510:client id="{9985D9BD-B246-81B8-9A26-65E922AA5403}" v="3" dt="2023-04-28T17:51:17.224"/>
    <p1510:client id="{99E192EC-D39D-AD4E-37A8-264839F4238B}" v="1" dt="2023-04-30T04:53:42.200"/>
    <p1510:client id="{AB29DFDA-B109-3BD5-8C15-9CE0CC7F2CA4}" v="87" dt="2023-04-30T04:50:43.466"/>
    <p1510:client id="{B2A5796A-BC0A-2F5E-1769-9559927D16FD}" v="36" dt="2023-05-02T01:03:26.611"/>
    <p1510:client id="{DD9F1A0C-E026-482A-A82D-5A8738DF29D0}" v="486" dt="2023-04-26T23:22:30.1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302226-F91B-4559-8A02-F847F54EB026}" type="doc">
      <dgm:prSet loTypeId="urn:microsoft.com/office/officeart/2005/8/layout/vList2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9B3F2370-80DC-4721-95F5-79ADA3A22B7A}">
      <dgm:prSet/>
      <dgm:spPr/>
      <dgm:t>
        <a:bodyPr/>
        <a:lstStyle/>
        <a:p>
          <a:r>
            <a:rPr lang="en-US"/>
            <a:t>Model Complexity</a:t>
          </a:r>
        </a:p>
      </dgm:t>
    </dgm:pt>
    <dgm:pt modelId="{8C8B4414-8885-4E4E-A93A-15AFF2E30E97}" type="parTrans" cxnId="{33F389EC-5772-4F51-A34D-CE87B5AB55AC}">
      <dgm:prSet/>
      <dgm:spPr/>
      <dgm:t>
        <a:bodyPr/>
        <a:lstStyle/>
        <a:p>
          <a:endParaRPr lang="en-US"/>
        </a:p>
      </dgm:t>
    </dgm:pt>
    <dgm:pt modelId="{A24B1EF5-08A1-424D-9348-9D60C682D46C}" type="sibTrans" cxnId="{33F389EC-5772-4F51-A34D-CE87B5AB55AC}">
      <dgm:prSet/>
      <dgm:spPr/>
      <dgm:t>
        <a:bodyPr/>
        <a:lstStyle/>
        <a:p>
          <a:endParaRPr lang="en-US"/>
        </a:p>
      </dgm:t>
    </dgm:pt>
    <dgm:pt modelId="{968A6D0E-C494-4EF3-B7ED-6CC0984B15F5}">
      <dgm:prSet/>
      <dgm:spPr/>
      <dgm:t>
        <a:bodyPr/>
        <a:lstStyle/>
        <a:p>
          <a:r>
            <a:rPr lang="en-US"/>
            <a:t>Training time on full dataset</a:t>
          </a:r>
        </a:p>
      </dgm:t>
    </dgm:pt>
    <dgm:pt modelId="{4154CAE4-EC0A-4CB4-8824-551F897079C2}" type="parTrans" cxnId="{5390CA94-9897-4CD8-8F90-E0F144433DFA}">
      <dgm:prSet/>
      <dgm:spPr/>
      <dgm:t>
        <a:bodyPr/>
        <a:lstStyle/>
        <a:p>
          <a:endParaRPr lang="en-US"/>
        </a:p>
      </dgm:t>
    </dgm:pt>
    <dgm:pt modelId="{E78DEF97-52F5-4274-A5B5-C13769E172A9}" type="sibTrans" cxnId="{5390CA94-9897-4CD8-8F90-E0F144433DFA}">
      <dgm:prSet/>
      <dgm:spPr/>
      <dgm:t>
        <a:bodyPr/>
        <a:lstStyle/>
        <a:p>
          <a:endParaRPr lang="en-US"/>
        </a:p>
      </dgm:t>
    </dgm:pt>
    <dgm:pt modelId="{15965ABD-F393-49A1-B0A0-2CEA38E51C99}">
      <dgm:prSet phldr="0"/>
      <dgm:spPr/>
      <dgm:t>
        <a:bodyPr/>
        <a:lstStyle/>
        <a:p>
          <a:pPr rtl="0"/>
          <a:r>
            <a:rPr lang="en-US">
              <a:latin typeface="Garamond" panose="02020404030301010803"/>
            </a:rPr>
            <a:t>Tokenizer </a:t>
          </a:r>
        </a:p>
      </dgm:t>
    </dgm:pt>
    <dgm:pt modelId="{4B52641F-A1CB-4313-97D7-832D12F4F104}" type="parTrans" cxnId="{8A2A85A3-CD73-447A-A04E-F94C7C7B1032}">
      <dgm:prSet/>
      <dgm:spPr/>
    </dgm:pt>
    <dgm:pt modelId="{FCADBFB1-AB23-4D17-8A58-1FE2BF166B42}" type="sibTrans" cxnId="{8A2A85A3-CD73-447A-A04E-F94C7C7B1032}">
      <dgm:prSet/>
      <dgm:spPr/>
    </dgm:pt>
    <dgm:pt modelId="{2484C776-C738-47D3-9DC4-C818F695DCE9}">
      <dgm:prSet phldr="0"/>
      <dgm:spPr/>
      <dgm:t>
        <a:bodyPr/>
        <a:lstStyle/>
        <a:p>
          <a:pPr rtl="0"/>
          <a:r>
            <a:rPr lang="en-US">
              <a:latin typeface="Garamond" panose="02020404030301010803"/>
            </a:rPr>
            <a:t>HPC Cluster Access</a:t>
          </a:r>
        </a:p>
      </dgm:t>
    </dgm:pt>
    <dgm:pt modelId="{0FD38794-0EF6-4AB7-8651-C3400D19C767}" type="parTrans" cxnId="{AD441AB5-4877-4F68-B136-A9631181E53E}">
      <dgm:prSet/>
      <dgm:spPr/>
    </dgm:pt>
    <dgm:pt modelId="{1C13997B-0F9A-486A-9B28-9900E2BB9AD6}" type="sibTrans" cxnId="{AD441AB5-4877-4F68-B136-A9631181E53E}">
      <dgm:prSet/>
      <dgm:spPr/>
    </dgm:pt>
    <dgm:pt modelId="{65D8F38B-D70F-488E-93C9-C15EF3098BB5}" type="pres">
      <dgm:prSet presAssocID="{53302226-F91B-4559-8A02-F847F54EB026}" presName="linear" presStyleCnt="0">
        <dgm:presLayoutVars>
          <dgm:animLvl val="lvl"/>
          <dgm:resizeHandles val="exact"/>
        </dgm:presLayoutVars>
      </dgm:prSet>
      <dgm:spPr/>
    </dgm:pt>
    <dgm:pt modelId="{5C8F704B-9D3F-4FF2-AE99-711D35E96906}" type="pres">
      <dgm:prSet presAssocID="{9B3F2370-80DC-4721-95F5-79ADA3A22B7A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A0A59E9-5C19-4F03-BA1E-A268873A618B}" type="pres">
      <dgm:prSet presAssocID="{A24B1EF5-08A1-424D-9348-9D60C682D46C}" presName="spacer" presStyleCnt="0"/>
      <dgm:spPr/>
    </dgm:pt>
    <dgm:pt modelId="{33D69C7D-54EA-46CE-AFC8-9B4B0F284112}" type="pres">
      <dgm:prSet presAssocID="{15965ABD-F393-49A1-B0A0-2CEA38E51C9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51C7F029-A135-4CA5-A510-6C310CE15FF4}" type="pres">
      <dgm:prSet presAssocID="{FCADBFB1-AB23-4D17-8A58-1FE2BF166B42}" presName="spacer" presStyleCnt="0"/>
      <dgm:spPr/>
    </dgm:pt>
    <dgm:pt modelId="{8DE855F1-A291-464A-910B-B583FCE79D2E}" type="pres">
      <dgm:prSet presAssocID="{2484C776-C738-47D3-9DC4-C818F695DCE9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9ECC0D93-1ADF-4E58-B51B-3E5ABAC90E06}" type="pres">
      <dgm:prSet presAssocID="{1C13997B-0F9A-486A-9B28-9900E2BB9AD6}" presName="spacer" presStyleCnt="0"/>
      <dgm:spPr/>
    </dgm:pt>
    <dgm:pt modelId="{EDACB8A0-922F-4351-AC27-2E8853EB25E0}" type="pres">
      <dgm:prSet presAssocID="{968A6D0E-C494-4EF3-B7ED-6CC0984B15F5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D2180466-1CCC-4DBB-9DB9-B857062A4F26}" type="presOf" srcId="{15965ABD-F393-49A1-B0A0-2CEA38E51C99}" destId="{33D69C7D-54EA-46CE-AFC8-9B4B0F284112}" srcOrd="0" destOrd="0" presId="urn:microsoft.com/office/officeart/2005/8/layout/vList2"/>
    <dgm:cxn modelId="{9A0D6E73-BB47-4EDF-BA02-7AC3C419042D}" type="presOf" srcId="{53302226-F91B-4559-8A02-F847F54EB026}" destId="{65D8F38B-D70F-488E-93C9-C15EF3098BB5}" srcOrd="0" destOrd="0" presId="urn:microsoft.com/office/officeart/2005/8/layout/vList2"/>
    <dgm:cxn modelId="{B84E9754-6092-448B-88BE-0DD1C77E4E9D}" type="presOf" srcId="{9B3F2370-80DC-4721-95F5-79ADA3A22B7A}" destId="{5C8F704B-9D3F-4FF2-AE99-711D35E96906}" srcOrd="0" destOrd="0" presId="urn:microsoft.com/office/officeart/2005/8/layout/vList2"/>
    <dgm:cxn modelId="{5390CA94-9897-4CD8-8F90-E0F144433DFA}" srcId="{53302226-F91B-4559-8A02-F847F54EB026}" destId="{968A6D0E-C494-4EF3-B7ED-6CC0984B15F5}" srcOrd="3" destOrd="0" parTransId="{4154CAE4-EC0A-4CB4-8824-551F897079C2}" sibTransId="{E78DEF97-52F5-4274-A5B5-C13769E172A9}"/>
    <dgm:cxn modelId="{7D1638A1-B285-4E61-9A77-16D91BB06F9B}" type="presOf" srcId="{968A6D0E-C494-4EF3-B7ED-6CC0984B15F5}" destId="{EDACB8A0-922F-4351-AC27-2E8853EB25E0}" srcOrd="0" destOrd="0" presId="urn:microsoft.com/office/officeart/2005/8/layout/vList2"/>
    <dgm:cxn modelId="{8A2A85A3-CD73-447A-A04E-F94C7C7B1032}" srcId="{53302226-F91B-4559-8A02-F847F54EB026}" destId="{15965ABD-F393-49A1-B0A0-2CEA38E51C99}" srcOrd="1" destOrd="0" parTransId="{4B52641F-A1CB-4313-97D7-832D12F4F104}" sibTransId="{FCADBFB1-AB23-4D17-8A58-1FE2BF166B42}"/>
    <dgm:cxn modelId="{AD441AB5-4877-4F68-B136-A9631181E53E}" srcId="{53302226-F91B-4559-8A02-F847F54EB026}" destId="{2484C776-C738-47D3-9DC4-C818F695DCE9}" srcOrd="2" destOrd="0" parTransId="{0FD38794-0EF6-4AB7-8651-C3400D19C767}" sibTransId="{1C13997B-0F9A-486A-9B28-9900E2BB9AD6}"/>
    <dgm:cxn modelId="{1AE05DC9-2219-4B4C-9F80-8CF4E6A2628F}" type="presOf" srcId="{2484C776-C738-47D3-9DC4-C818F695DCE9}" destId="{8DE855F1-A291-464A-910B-B583FCE79D2E}" srcOrd="0" destOrd="0" presId="urn:microsoft.com/office/officeart/2005/8/layout/vList2"/>
    <dgm:cxn modelId="{33F389EC-5772-4F51-A34D-CE87B5AB55AC}" srcId="{53302226-F91B-4559-8A02-F847F54EB026}" destId="{9B3F2370-80DC-4721-95F5-79ADA3A22B7A}" srcOrd="0" destOrd="0" parTransId="{8C8B4414-8885-4E4E-A93A-15AFF2E30E97}" sibTransId="{A24B1EF5-08A1-424D-9348-9D60C682D46C}"/>
    <dgm:cxn modelId="{5FE2FB20-98F0-42A4-826A-D6D5BAAC8816}" type="presParOf" srcId="{65D8F38B-D70F-488E-93C9-C15EF3098BB5}" destId="{5C8F704B-9D3F-4FF2-AE99-711D35E96906}" srcOrd="0" destOrd="0" presId="urn:microsoft.com/office/officeart/2005/8/layout/vList2"/>
    <dgm:cxn modelId="{5A39B898-05D1-450A-9FA4-8743A3BF0360}" type="presParOf" srcId="{65D8F38B-D70F-488E-93C9-C15EF3098BB5}" destId="{5A0A59E9-5C19-4F03-BA1E-A268873A618B}" srcOrd="1" destOrd="0" presId="urn:microsoft.com/office/officeart/2005/8/layout/vList2"/>
    <dgm:cxn modelId="{EB063609-8AC8-4E4B-8602-4E6D2F039542}" type="presParOf" srcId="{65D8F38B-D70F-488E-93C9-C15EF3098BB5}" destId="{33D69C7D-54EA-46CE-AFC8-9B4B0F284112}" srcOrd="2" destOrd="0" presId="urn:microsoft.com/office/officeart/2005/8/layout/vList2"/>
    <dgm:cxn modelId="{6D88B6DD-566E-4126-B42B-AD5CEDD1FB8D}" type="presParOf" srcId="{65D8F38B-D70F-488E-93C9-C15EF3098BB5}" destId="{51C7F029-A135-4CA5-A510-6C310CE15FF4}" srcOrd="3" destOrd="0" presId="urn:microsoft.com/office/officeart/2005/8/layout/vList2"/>
    <dgm:cxn modelId="{65351CD6-D4BA-4EC1-A053-24A3CFC36288}" type="presParOf" srcId="{65D8F38B-D70F-488E-93C9-C15EF3098BB5}" destId="{8DE855F1-A291-464A-910B-B583FCE79D2E}" srcOrd="4" destOrd="0" presId="urn:microsoft.com/office/officeart/2005/8/layout/vList2"/>
    <dgm:cxn modelId="{382016CD-0EC3-436D-B09E-4318C2E9D94B}" type="presParOf" srcId="{65D8F38B-D70F-488E-93C9-C15EF3098BB5}" destId="{9ECC0D93-1ADF-4E58-B51B-3E5ABAC90E06}" srcOrd="5" destOrd="0" presId="urn:microsoft.com/office/officeart/2005/8/layout/vList2"/>
    <dgm:cxn modelId="{1F5365E2-6F30-49F0-97D3-2683D9EA49D7}" type="presParOf" srcId="{65D8F38B-D70F-488E-93C9-C15EF3098BB5}" destId="{EDACB8A0-922F-4351-AC27-2E8853EB25E0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8F704B-9D3F-4FF2-AE99-711D35E96906}">
      <dsp:nvSpPr>
        <dsp:cNvPr id="0" name=""/>
        <dsp:cNvSpPr/>
      </dsp:nvSpPr>
      <dsp:spPr>
        <a:xfrm>
          <a:off x="0" y="23628"/>
          <a:ext cx="9601196" cy="7488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Model Complexity</a:t>
          </a:r>
        </a:p>
      </dsp:txBody>
      <dsp:txXfrm>
        <a:off x="36553" y="60181"/>
        <a:ext cx="9528090" cy="675694"/>
      </dsp:txXfrm>
    </dsp:sp>
    <dsp:sp modelId="{33D69C7D-54EA-46CE-AFC8-9B4B0F284112}">
      <dsp:nvSpPr>
        <dsp:cNvPr id="0" name=""/>
        <dsp:cNvSpPr/>
      </dsp:nvSpPr>
      <dsp:spPr>
        <a:xfrm>
          <a:off x="0" y="864588"/>
          <a:ext cx="9601196" cy="7488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>
              <a:latin typeface="Garamond" panose="02020404030301010803"/>
            </a:rPr>
            <a:t>Tokenizer </a:t>
          </a:r>
        </a:p>
      </dsp:txBody>
      <dsp:txXfrm>
        <a:off x="36553" y="901141"/>
        <a:ext cx="9528090" cy="675694"/>
      </dsp:txXfrm>
    </dsp:sp>
    <dsp:sp modelId="{8DE855F1-A291-464A-910B-B583FCE79D2E}">
      <dsp:nvSpPr>
        <dsp:cNvPr id="0" name=""/>
        <dsp:cNvSpPr/>
      </dsp:nvSpPr>
      <dsp:spPr>
        <a:xfrm>
          <a:off x="0" y="1705548"/>
          <a:ext cx="9601196" cy="7488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>
              <a:latin typeface="Garamond" panose="02020404030301010803"/>
            </a:rPr>
            <a:t>HPC Cluster Access</a:t>
          </a:r>
        </a:p>
      </dsp:txBody>
      <dsp:txXfrm>
        <a:off x="36553" y="1742101"/>
        <a:ext cx="9528090" cy="675694"/>
      </dsp:txXfrm>
    </dsp:sp>
    <dsp:sp modelId="{EDACB8A0-922F-4351-AC27-2E8853EB25E0}">
      <dsp:nvSpPr>
        <dsp:cNvPr id="0" name=""/>
        <dsp:cNvSpPr/>
      </dsp:nvSpPr>
      <dsp:spPr>
        <a:xfrm>
          <a:off x="0" y="2546508"/>
          <a:ext cx="9601196" cy="7488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Training time on full dataset</a:t>
          </a:r>
        </a:p>
      </dsp:txBody>
      <dsp:txXfrm>
        <a:off x="36553" y="2583061"/>
        <a:ext cx="9528090" cy="6756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5/2/2023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3390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44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75652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30179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8363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21339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32092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21447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673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5/2/2023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139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9498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5/2/2023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583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6921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6846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405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7550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23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482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.jpe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CE35E-73F3-786F-1B3E-BA8C513A6F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/>
              <a:t>Automated Annotation of Source Code for ML Applications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8FF122-D056-D4EE-6E38-6A57761838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715409"/>
          </a:xfrm>
        </p:spPr>
        <p:txBody>
          <a:bodyPr>
            <a:normAutofit/>
          </a:bodyPr>
          <a:lstStyle/>
          <a:p>
            <a:r>
              <a:rPr lang="en-US">
                <a:ea typeface="+mn-lt"/>
                <a:cs typeface="+mn-lt"/>
              </a:rPr>
              <a:t>Robby Rice –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Digital Content Coordinator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  <a:ea typeface="+mn-lt"/>
                <a:cs typeface="+mn-lt"/>
              </a:rPr>
              <a:t> </a:t>
            </a:r>
            <a:br>
              <a:rPr lang="en-US">
                <a:ea typeface="+mn-lt"/>
                <a:cs typeface="+mn-lt"/>
              </a:rPr>
            </a:br>
            <a:r>
              <a:rPr lang="en-US">
                <a:ea typeface="+mn-lt"/>
                <a:cs typeface="+mn-lt"/>
              </a:rPr>
              <a:t>Maxwell Sutcliffe – 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Client Communication Coordinator</a:t>
            </a:r>
            <a:r>
              <a:rPr lang="en-US">
                <a:ea typeface="+mn-lt"/>
                <a:cs typeface="+mn-lt"/>
              </a:rPr>
              <a:t> </a:t>
            </a:r>
            <a:br>
              <a:rPr lang="en-US">
                <a:ea typeface="+mn-lt"/>
                <a:cs typeface="+mn-lt"/>
              </a:rPr>
            </a:br>
            <a:r>
              <a:rPr lang="en-US">
                <a:ea typeface="+mn-lt"/>
                <a:cs typeface="+mn-lt"/>
              </a:rPr>
              <a:t>Gavin Canfield – 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Quality Control</a:t>
            </a:r>
            <a:r>
              <a:rPr lang="en-US">
                <a:ea typeface="+mn-lt"/>
                <a:cs typeface="+mn-lt"/>
              </a:rPr>
              <a:t> </a:t>
            </a:r>
            <a:br>
              <a:rPr lang="en-US">
                <a:ea typeface="+mn-lt"/>
                <a:cs typeface="+mn-lt"/>
              </a:rPr>
            </a:br>
            <a:r>
              <a:rPr lang="en-US">
                <a:ea typeface="+mn-lt"/>
                <a:cs typeface="+mn-lt"/>
              </a:rPr>
              <a:t>Amon McAllister – 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Individual Component Design</a:t>
            </a:r>
            <a:r>
              <a:rPr lang="en-US">
                <a:ea typeface="+mn-lt"/>
                <a:cs typeface="+mn-lt"/>
              </a:rPr>
              <a:t> </a:t>
            </a:r>
            <a:br>
              <a:rPr lang="en-US">
                <a:ea typeface="+mn-lt"/>
                <a:cs typeface="+mn-lt"/>
              </a:rPr>
            </a:br>
            <a:r>
              <a:rPr lang="en-US">
                <a:ea typeface="+mn-lt"/>
                <a:cs typeface="+mn-lt"/>
              </a:rPr>
              <a:t>Tanner Dunn – 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  <a:ea typeface="+mn-lt"/>
                <a:cs typeface="+mn-lt"/>
              </a:rPr>
              <a:t>Agile Framework Organizer</a:t>
            </a:r>
            <a:endParaRPr lang="en-US" sz="2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8109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8C44E-2CE5-FDFF-09B9-7A2EA5C76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 Creation Tool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F07A36-E64D-A2B2-552C-A6017B4941F0}"/>
              </a:ext>
            </a:extLst>
          </p:cNvPr>
          <p:cNvSpPr txBox="1"/>
          <p:nvPr/>
        </p:nvSpPr>
        <p:spPr>
          <a:xfrm>
            <a:off x="1439333" y="2765777"/>
            <a:ext cx="8339666" cy="17389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AutoNum type="arabicPeriod"/>
            </a:pPr>
            <a:r>
              <a:rPr lang="en-US" sz="2000"/>
              <a:t>Purpose: Used to create AST and do the preprocessing needed for datasets</a:t>
            </a:r>
          </a:p>
          <a:p>
            <a:pPr marL="457200" indent="-457200"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AutoNum type="arabicPeriod"/>
            </a:pPr>
            <a:r>
              <a:rPr lang="en-US" sz="2000"/>
              <a:t>Driver Code: Specified dataset characteristics</a:t>
            </a:r>
          </a:p>
          <a:p>
            <a:pPr marL="457200" indent="-457200"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AutoNum type="arabicPeriod"/>
            </a:pPr>
            <a:r>
              <a:rPr lang="en-US" sz="2000"/>
              <a:t>Levels: High, Low, Mid</a:t>
            </a:r>
          </a:p>
          <a:p>
            <a:pPr marL="457200" indent="-457200"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AutoNum type="arabicPeriod"/>
            </a:pPr>
            <a:r>
              <a:rPr lang="en-US" sz="2000"/>
              <a:t>Visitors: Various ways to traverse the AST tree</a:t>
            </a:r>
          </a:p>
        </p:txBody>
      </p:sp>
    </p:spTree>
    <p:extLst>
      <p:ext uri="{BB962C8B-B14F-4D97-AF65-F5344CB8AC3E}">
        <p14:creationId xmlns:p14="http://schemas.microsoft.com/office/powerpoint/2010/main" val="27259261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350EF-4217-3E80-D11F-5336CB4D7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Datasets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7A4823-1C36-4D0C-AFCE-5A5BA55BE238}"/>
              </a:ext>
            </a:extLst>
          </p:cNvPr>
          <p:cNvSpPr txBox="1"/>
          <p:nvPr/>
        </p:nvSpPr>
        <p:spPr>
          <a:xfrm>
            <a:off x="1298222" y="2652888"/>
            <a:ext cx="9426222" cy="29392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AutoNum type="arabicPeriod"/>
            </a:pPr>
            <a:r>
              <a:rPr lang="en-US" sz="2000"/>
              <a:t>Levels: High, Low, Mid vs Depth</a:t>
            </a:r>
          </a:p>
          <a:p>
            <a:pPr marL="457200" indent="-457200"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AutoNum type="arabicPeriod"/>
            </a:pPr>
            <a:r>
              <a:rPr lang="en-US" sz="2000"/>
              <a:t>High, Low, Mid:  We ambiguously categorized labels at either medium, low and high level.</a:t>
            </a:r>
          </a:p>
          <a:p>
            <a:pPr marL="457200" indent="-457200"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AutoNum type="arabicPeriod"/>
            </a:pPr>
            <a:r>
              <a:rPr lang="en-US" sz="2000"/>
              <a:t>Depth: This dataset grouped every node at a certain depth in the AST tree.</a:t>
            </a:r>
          </a:p>
          <a:p>
            <a:pPr marL="457200" indent="-457200"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AutoNum type="arabicPeriod"/>
            </a:pPr>
            <a:r>
              <a:rPr lang="en-US" sz="2000"/>
              <a:t>Problems: </a:t>
            </a:r>
          </a:p>
          <a:p>
            <a:pPr marL="457200" indent="-457200"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AutoNum type="arabicPeriod"/>
            </a:pPr>
            <a:r>
              <a:rPr lang="en-US" sz="2000"/>
              <a:t>Unsystematic approach for high mid low dataset</a:t>
            </a:r>
          </a:p>
          <a:p>
            <a:pPr marL="457200" indent="-457200"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AutoNum type="arabicPeriod"/>
            </a:pPr>
            <a:r>
              <a:rPr lang="en-US" sz="2000"/>
              <a:t>Unknowable depth before tree is created.</a:t>
            </a:r>
          </a:p>
        </p:txBody>
      </p:sp>
    </p:spTree>
    <p:extLst>
      <p:ext uri="{BB962C8B-B14F-4D97-AF65-F5344CB8AC3E}">
        <p14:creationId xmlns:p14="http://schemas.microsoft.com/office/powerpoint/2010/main" val="30342538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394FD-1D07-FA62-D04A-E371C542F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ML Application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9E35622-787C-1A2E-BF71-C278369F3EB4}"/>
              </a:ext>
            </a:extLst>
          </p:cNvPr>
          <p:cNvSpPr txBox="1">
            <a:spLocks/>
          </p:cNvSpPr>
          <p:nvPr/>
        </p:nvSpPr>
        <p:spPr>
          <a:xfrm>
            <a:off x="1298448" y="2560320"/>
            <a:ext cx="9553177" cy="344867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For our ML Model we decided to work with Hugging Face</a:t>
            </a:r>
          </a:p>
          <a:p>
            <a:pPr lvl="1">
              <a:buSzPct val="114999"/>
            </a:pPr>
            <a:r>
              <a:rPr lang="en-US">
                <a:solidFill>
                  <a:srgbClr val="262626"/>
                </a:solidFill>
                <a:ea typeface="+mn-lt"/>
                <a:cs typeface="+mn-lt"/>
              </a:rPr>
              <a:t>open-source platform for natural language processing</a:t>
            </a:r>
          </a:p>
          <a:p>
            <a:pPr lvl="1">
              <a:buSzPct val="114999"/>
            </a:pPr>
            <a:r>
              <a:rPr lang="en-US">
                <a:solidFill>
                  <a:srgbClr val="262626"/>
                </a:solidFill>
                <a:ea typeface="+mn-lt"/>
                <a:cs typeface="+mn-lt"/>
              </a:rPr>
              <a:t>provides a suite of tools and libraries for building, training, and deploying state-of-the-art machine learning models</a:t>
            </a:r>
            <a:endParaRPr lang="en-US">
              <a:solidFill>
                <a:srgbClr val="262626"/>
              </a:solidFill>
            </a:endParaRPr>
          </a:p>
          <a:p>
            <a:pPr lvl="1">
              <a:buSzPct val="114999"/>
            </a:pPr>
            <a:r>
              <a:rPr lang="en-US"/>
              <a:t>Easily Save and Evaluate Trained Model with tokenizer</a:t>
            </a:r>
          </a:p>
          <a:p>
            <a:pPr>
              <a:buSzPct val="114999"/>
            </a:pPr>
            <a:r>
              <a:rPr lang="en-US"/>
              <a:t>Utilized </a:t>
            </a:r>
            <a:r>
              <a:rPr lang="en-US" err="1"/>
              <a:t>Jupyter</a:t>
            </a:r>
            <a:r>
              <a:rPr lang="en-US"/>
              <a:t> Notebook to implement Hugging Face Model</a:t>
            </a:r>
          </a:p>
          <a:p>
            <a:pPr>
              <a:buSzPct val="114999"/>
            </a:pPr>
            <a:r>
              <a:rPr lang="en-US"/>
              <a:t>In Progress: HPC to train the model on the entire dataset</a:t>
            </a:r>
          </a:p>
          <a:p>
            <a:pPr>
              <a:buSzPct val="114999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4897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85DE2-037B-3368-4F6A-30DB8C4B5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E9ACB9-98BA-CB27-5498-2C02C796F97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Dataset</a:t>
            </a:r>
          </a:p>
          <a:p>
            <a:pPr>
              <a:buSzPct val="114999"/>
            </a:pPr>
            <a:r>
              <a:rPr lang="en-US"/>
              <a:t>Java snippets</a:t>
            </a:r>
          </a:p>
          <a:p>
            <a:pPr>
              <a:buSzPct val="114999"/>
            </a:pPr>
            <a:r>
              <a:rPr lang="en-US"/>
              <a:t>Java program</a:t>
            </a:r>
          </a:p>
          <a:p>
            <a:pPr lvl="1">
              <a:buSzPct val="114999"/>
            </a:pPr>
            <a:r>
              <a:rPr lang="en-US" err="1"/>
              <a:t>JavaParser</a:t>
            </a:r>
            <a:r>
              <a:rPr lang="en-US"/>
              <a:t> – AST creation</a:t>
            </a:r>
          </a:p>
          <a:p>
            <a:pPr>
              <a:buSzPct val="114999"/>
            </a:pPr>
            <a:r>
              <a:rPr lang="en-US"/>
              <a:t>JSON to store results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79F5BA-3A61-E1B9-6E2D-863812D0893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/>
              <a:t>Machine Learning</a:t>
            </a:r>
          </a:p>
          <a:p>
            <a:pPr>
              <a:buSzPct val="114999"/>
            </a:pPr>
            <a:r>
              <a:rPr lang="en-US"/>
              <a:t>Took JSON -&gt; Python</a:t>
            </a:r>
          </a:p>
          <a:p>
            <a:pPr>
              <a:buSzPct val="114999"/>
            </a:pPr>
            <a:r>
              <a:rPr lang="en-US"/>
              <a:t>Hugging Face</a:t>
            </a:r>
          </a:p>
          <a:p>
            <a:pPr>
              <a:buSzPct val="114999"/>
            </a:pPr>
            <a:endParaRPr lang="en-US"/>
          </a:p>
        </p:txBody>
      </p:sp>
      <p:pic>
        <p:nvPicPr>
          <p:cNvPr id="5" name="Picture 5" descr="Icon&#10;&#10;Description automatically generated">
            <a:extLst>
              <a:ext uri="{FF2B5EF4-FFF2-40B4-BE49-F238E27FC236}">
                <a16:creationId xmlns:a16="http://schemas.microsoft.com/office/drawing/2014/main" id="{0A58E3EE-964D-7588-92A0-CAAF081E0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1659" y="3426868"/>
            <a:ext cx="1922585" cy="192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7625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B2999-C9F5-F42E-DFEB-CD40469AE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Work Accomplishments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69FEE6-13DE-8140-3FEF-B93FECA98E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5371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BCA13-83BD-F1CD-6573-843BD8259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Timeline Accomplishments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7A1927-2452-4611-8898-9A0C8EE410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0670" y="2678423"/>
            <a:ext cx="4718304" cy="2632605"/>
          </a:xfrm>
        </p:spPr>
        <p:txBody>
          <a:bodyPr/>
          <a:lstStyle/>
          <a:p>
            <a:r>
              <a:rPr lang="en-US"/>
              <a:t>Dataset Tool Finished</a:t>
            </a:r>
          </a:p>
          <a:p>
            <a:pPr>
              <a:buSzPct val="114999"/>
            </a:pPr>
            <a:r>
              <a:rPr lang="en-US"/>
              <a:t>Dataset Created </a:t>
            </a:r>
            <a:r>
              <a:rPr lang="en-US" sz="2600">
                <a:solidFill>
                  <a:srgbClr val="333333"/>
                </a:solidFill>
              </a:rPr>
              <a:t>✔️</a:t>
            </a:r>
            <a:endParaRPr lang="en-US"/>
          </a:p>
          <a:p>
            <a:pPr>
              <a:buSzPct val="114999"/>
            </a:pPr>
            <a:r>
              <a:rPr lang="en-US"/>
              <a:t>ML Pipeline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85E43AE8-4F87-B1B1-226B-492E640FE743}"/>
              </a:ext>
            </a:extLst>
          </p:cNvPr>
          <p:cNvSpPr txBox="1">
            <a:spLocks/>
          </p:cNvSpPr>
          <p:nvPr/>
        </p:nvSpPr>
        <p:spPr>
          <a:xfrm>
            <a:off x="1642537" y="2661490"/>
            <a:ext cx="4709838" cy="26326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January</a:t>
            </a:r>
          </a:p>
          <a:p>
            <a:pPr>
              <a:buSzPct val="114999"/>
            </a:pPr>
            <a:r>
              <a:rPr lang="en-US"/>
              <a:t>March</a:t>
            </a:r>
          </a:p>
          <a:p>
            <a:pPr>
              <a:buSzPct val="114999"/>
            </a:pPr>
            <a:r>
              <a:rPr lang="en-US"/>
              <a:t>April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C1BF091-09D5-F41D-8A2E-E35ABA27F5DA}"/>
              </a:ext>
            </a:extLst>
          </p:cNvPr>
          <p:cNvCxnSpPr/>
          <p:nvPr/>
        </p:nvCxnSpPr>
        <p:spPr>
          <a:xfrm>
            <a:off x="3048000" y="2921000"/>
            <a:ext cx="3115734" cy="0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4088C60-69F5-2576-4B24-D331EED74470}"/>
              </a:ext>
            </a:extLst>
          </p:cNvPr>
          <p:cNvCxnSpPr>
            <a:cxnSpLocks/>
          </p:cNvCxnSpPr>
          <p:nvPr/>
        </p:nvCxnSpPr>
        <p:spPr>
          <a:xfrm>
            <a:off x="3056466" y="3403600"/>
            <a:ext cx="3115734" cy="0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9E526E0-8AA6-A366-CC50-805F0695CAC1}"/>
              </a:ext>
            </a:extLst>
          </p:cNvPr>
          <p:cNvCxnSpPr>
            <a:cxnSpLocks/>
          </p:cNvCxnSpPr>
          <p:nvPr/>
        </p:nvCxnSpPr>
        <p:spPr>
          <a:xfrm>
            <a:off x="3081866" y="3903133"/>
            <a:ext cx="3115734" cy="0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8" descr="Shape&#10;&#10;Description automatically generated">
            <a:extLst>
              <a:ext uri="{FF2B5EF4-FFF2-40B4-BE49-F238E27FC236}">
                <a16:creationId xmlns:a16="http://schemas.microsoft.com/office/drawing/2014/main" id="{6FD08A86-C2F2-B343-1345-77DE7E7D96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408" b="-1361"/>
          <a:stretch/>
        </p:blipFill>
        <p:spPr>
          <a:xfrm>
            <a:off x="4191001" y="4616986"/>
            <a:ext cx="3799116" cy="101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4789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B2999-C9F5-F42E-DFEB-CD40469AE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Contributions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69FEE6-13DE-8140-3FEF-B93FECA98E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0159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25310-3A15-3307-699C-3D53AD4B2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7532" y="1308099"/>
            <a:ext cx="6241816" cy="1371600"/>
          </a:xfrm>
        </p:spPr>
        <p:txBody>
          <a:bodyPr/>
          <a:lstStyle/>
          <a:p>
            <a:r>
              <a:rPr lang="en-US"/>
              <a:t>Dataset Team</a:t>
            </a:r>
          </a:p>
        </p:txBody>
      </p:sp>
      <p:pic>
        <p:nvPicPr>
          <p:cNvPr id="5" name="Picture 5" descr="Multi-colored graphs and numbers">
            <a:extLst>
              <a:ext uri="{FF2B5EF4-FFF2-40B4-BE49-F238E27FC236}">
                <a16:creationId xmlns:a16="http://schemas.microsoft.com/office/drawing/2014/main" id="{F3C1880D-26CE-EA2F-B4B7-A1FF19FB43C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8613" r="28613"/>
          <a:stretch/>
        </p:blipFill>
        <p:spPr>
          <a:xfrm>
            <a:off x="1516063" y="1092200"/>
            <a:ext cx="3063875" cy="47752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924776-BAD4-C3D7-6179-13ED32A6DA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17532" y="2747432"/>
            <a:ext cx="6241816" cy="3301999"/>
          </a:xfrm>
        </p:spPr>
        <p:txBody>
          <a:bodyPr>
            <a:normAutofit fontScale="92500" lnSpcReduction="10000"/>
          </a:bodyPr>
          <a:lstStyle/>
          <a:p>
            <a:r>
              <a:rPr lang="en-US" b="1"/>
              <a:t>Gavin</a:t>
            </a:r>
          </a:p>
          <a:p>
            <a:pPr marL="285750" indent="-285750">
              <a:buFont typeface="Calibri"/>
              <a:buChar char="-"/>
            </a:pPr>
            <a:r>
              <a:rPr lang="en-US"/>
              <a:t>Led work on modular dataset tool</a:t>
            </a:r>
          </a:p>
          <a:p>
            <a:pPr marL="285750" indent="-285750">
              <a:buSzPct val="114999"/>
              <a:buFont typeface="Calibri"/>
              <a:buChar char="-"/>
            </a:pPr>
            <a:r>
              <a:rPr lang="en-US">
                <a:ea typeface="+mn-lt"/>
                <a:cs typeface="+mn-lt"/>
              </a:rPr>
              <a:t>Experience with</a:t>
            </a:r>
            <a:r>
              <a:rPr lang="en-US"/>
              <a:t> Abstract Syntax Trees</a:t>
            </a:r>
          </a:p>
          <a:p>
            <a:r>
              <a:rPr lang="en-US" b="1"/>
              <a:t>Robby</a:t>
            </a:r>
          </a:p>
          <a:p>
            <a:pPr marL="285750" indent="-285750">
              <a:buFont typeface="Calibri"/>
              <a:buChar char="-"/>
            </a:pPr>
            <a:r>
              <a:rPr lang="en-US"/>
              <a:t>Created initial dataset tool</a:t>
            </a:r>
          </a:p>
          <a:p>
            <a:pPr marL="285750" indent="-285750">
              <a:buSzPct val="114999"/>
              <a:buFont typeface="Calibri"/>
              <a:buChar char="-"/>
            </a:pPr>
            <a:r>
              <a:rPr lang="en-US"/>
              <a:t>Did research last semester on dataset creation tool/ libraries</a:t>
            </a:r>
          </a:p>
          <a:p>
            <a:r>
              <a:rPr lang="en-US" b="1"/>
              <a:t>Max</a:t>
            </a:r>
          </a:p>
          <a:p>
            <a:pPr marL="285750" indent="-285750">
              <a:buFont typeface="Calibri"/>
              <a:buChar char="-"/>
            </a:pPr>
            <a:r>
              <a:rPr lang="en-US"/>
              <a:t>Led preprocessing of dataset</a:t>
            </a:r>
          </a:p>
          <a:p>
            <a:pPr marL="285750" indent="-285750">
              <a:buSzPct val="114999"/>
              <a:buFont typeface="Calibri"/>
              <a:buChar char="-"/>
            </a:pPr>
            <a:r>
              <a:rPr lang="en-US"/>
              <a:t>Contributed heavily to all steps of dataset creation</a:t>
            </a:r>
          </a:p>
        </p:txBody>
      </p:sp>
    </p:spTree>
    <p:extLst>
      <p:ext uri="{BB962C8B-B14F-4D97-AF65-F5344CB8AC3E}">
        <p14:creationId xmlns:p14="http://schemas.microsoft.com/office/powerpoint/2010/main" val="37654166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FB5D1BB-0703-437B-BD1E-1D07F8A273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886586B-3F0F-4593-B272-AE75AD0F09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20DEB59-BF94-41B5-8F16-8B10442EE0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A3BEF6F-FC03-43B1-8D1B-8DA3A360DB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F49BA32-A501-4C79-9A72-92587AB9EE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83F92AF-2403-4558-B1D7-72130A1E4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F425310-3A15-3307-699C-3D53AD4B2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/>
              <a:t>Machine Learning Team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924776-BAD4-C3D7-6179-13ED32A6DA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95402" y="2556932"/>
            <a:ext cx="6256866" cy="331893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buFont typeface="Arial"/>
              <a:buChar char="•"/>
            </a:pPr>
            <a:r>
              <a:rPr lang="en-US" b="1"/>
              <a:t>Tanner</a:t>
            </a:r>
          </a:p>
          <a:p>
            <a:pPr marL="285750" indent="-285750" algn="l">
              <a:buFont typeface="Arial"/>
              <a:buChar char="•"/>
            </a:pPr>
            <a:r>
              <a:rPr lang="en-US"/>
              <a:t>Led work on setting up initial Hugging Face Model(NLP Chunking)</a:t>
            </a:r>
            <a:endParaRPr lang="en-US" b="1"/>
          </a:p>
          <a:p>
            <a:pPr marL="285750" indent="-285750" algn="l">
              <a:buFont typeface="Arial"/>
              <a:buChar char="•"/>
            </a:pPr>
            <a:r>
              <a:rPr lang="en-US"/>
              <a:t>Data Preprocessing for our Dataset</a:t>
            </a:r>
          </a:p>
          <a:p>
            <a:pPr algn="l">
              <a:buFont typeface="Arial"/>
              <a:buChar char="•"/>
            </a:pPr>
            <a:r>
              <a:rPr lang="en-US" b="1"/>
              <a:t>Amon </a:t>
            </a:r>
          </a:p>
          <a:p>
            <a:pPr marL="285750" indent="-285750" algn="l">
              <a:buFont typeface="Arial"/>
              <a:buChar char="•"/>
            </a:pPr>
            <a:r>
              <a:rPr lang="en-US"/>
              <a:t>Led work on Converting initial model to work on our Dataset</a:t>
            </a:r>
            <a:endParaRPr lang="en-US" b="1"/>
          </a:p>
          <a:p>
            <a:pPr marL="285750" indent="-285750" algn="l">
              <a:buFont typeface="Arial"/>
              <a:buChar char="•"/>
            </a:pPr>
            <a:r>
              <a:rPr lang="en-US"/>
              <a:t>Tokenizer </a:t>
            </a:r>
            <a:endParaRPr lang="en-US" b="1"/>
          </a:p>
          <a:p>
            <a:pPr marL="285750" indent="-285750" algn="l">
              <a:buFont typeface="Arial"/>
              <a:buChar char="•"/>
            </a:pPr>
            <a:r>
              <a:rPr lang="en-US"/>
              <a:t>Cluster </a:t>
            </a:r>
          </a:p>
          <a:p>
            <a:pPr marL="285750" indent="-285750" algn="l">
              <a:buFont typeface="Arial"/>
              <a:buChar char="•"/>
            </a:pPr>
            <a:endParaRPr lang="en-US"/>
          </a:p>
          <a:p>
            <a:pPr marL="285750" indent="-285750" algn="l">
              <a:buFont typeface="Arial"/>
              <a:buChar char="•"/>
            </a:pPr>
            <a:endParaRPr lang="en-US"/>
          </a:p>
        </p:txBody>
      </p:sp>
      <p:pic>
        <p:nvPicPr>
          <p:cNvPr id="5" name="Picture 5" descr="Close-up of machine gears">
            <a:extLst>
              <a:ext uri="{FF2B5EF4-FFF2-40B4-BE49-F238E27FC236}">
                <a16:creationId xmlns:a16="http://schemas.microsoft.com/office/drawing/2014/main" id="{E55A6CCB-2099-AA6D-0F46-912BAA1C1FC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5"/>
          <a:srcRect l="5041" r="30851"/>
          <a:stretch/>
        </p:blipFill>
        <p:spPr>
          <a:xfrm>
            <a:off x="8085026" y="2701180"/>
            <a:ext cx="2739728" cy="2852640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30786884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B2999-C9F5-F42E-DFEB-CD40469AE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Challenges and Solutions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69FEE6-13DE-8140-3FEF-B93FECA98E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113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B2999-C9F5-F42E-DFEB-CD40469AE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Introduction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69FEE6-13DE-8140-3FEF-B93FECA98E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By Robby, Max, Amon, Gavin and Tanner</a:t>
            </a:r>
          </a:p>
        </p:txBody>
      </p:sp>
    </p:spTree>
    <p:extLst>
      <p:ext uri="{BB962C8B-B14F-4D97-AF65-F5344CB8AC3E}">
        <p14:creationId xmlns:p14="http://schemas.microsoft.com/office/powerpoint/2010/main" val="39953368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30A71-4B2D-1DBC-D9D7-AC7CC88DA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Dataset Challenges</a:t>
            </a:r>
          </a:p>
        </p:txBody>
      </p:sp>
      <p:pic>
        <p:nvPicPr>
          <p:cNvPr id="5" name="Picture 5" descr="Stressed employee at office">
            <a:extLst>
              <a:ext uri="{FF2B5EF4-FFF2-40B4-BE49-F238E27FC236}">
                <a16:creationId xmlns:a16="http://schemas.microsoft.com/office/drawing/2014/main" id="{AEF3C793-0DCD-EDA9-E258-57A5182A80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18138" y="1714349"/>
            <a:ext cx="5470525" cy="3647016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B63FA6-894E-DFB0-8886-7A77E1A549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827870"/>
          </a:xfrm>
        </p:spPr>
        <p:txBody>
          <a:bodyPr/>
          <a:lstStyle/>
          <a:p>
            <a:pPr marL="285750" indent="-285750">
              <a:buFont typeface="Calibri"/>
              <a:buChar char="-"/>
            </a:pPr>
            <a:r>
              <a:rPr lang="en-US" sz="2000"/>
              <a:t>Defining labels</a:t>
            </a:r>
          </a:p>
          <a:p>
            <a:pPr marL="742950" lvl="1" indent="-285750" algn="ctr">
              <a:buSzPct val="114999"/>
              <a:buFont typeface="Calibri"/>
              <a:buChar char="-"/>
            </a:pPr>
            <a:r>
              <a:rPr lang="en-US" sz="1600"/>
              <a:t>Lack of knowledge on how to approach this problem</a:t>
            </a:r>
          </a:p>
          <a:p>
            <a:pPr marL="285750" indent="-285750">
              <a:buSzPct val="114999"/>
              <a:buFont typeface="Calibri"/>
              <a:buChar char="-"/>
            </a:pPr>
            <a:r>
              <a:rPr lang="en-US" sz="2000"/>
              <a:t>Struggling with libraries</a:t>
            </a:r>
          </a:p>
          <a:p>
            <a:pPr marL="742950" lvl="1" indent="-285750" algn="ctr">
              <a:buSzPct val="114999"/>
              <a:buFont typeface="Calibri"/>
              <a:buChar char="-"/>
            </a:pPr>
            <a:r>
              <a:rPr lang="en-US" sz="1600"/>
              <a:t>Settled on </a:t>
            </a:r>
            <a:r>
              <a:rPr lang="en-US" sz="1600" err="1"/>
              <a:t>JavaParser</a:t>
            </a:r>
            <a:endParaRPr lang="en-US" sz="1600"/>
          </a:p>
          <a:p>
            <a:pPr marL="285750" indent="-285750">
              <a:buSzPct val="114999"/>
              <a:buFont typeface="Calibri"/>
              <a:buChar char="-"/>
            </a:pPr>
            <a:r>
              <a:rPr lang="en-US" sz="2000"/>
              <a:t>What is our "why?"</a:t>
            </a:r>
          </a:p>
          <a:p>
            <a:pPr marL="742950" lvl="1" indent="-285750" algn="ctr">
              <a:buSzPct val="114999"/>
              <a:buFont typeface="Calibri"/>
              <a:buChar char="-"/>
            </a:pPr>
            <a:r>
              <a:rPr lang="en-US" sz="1600"/>
              <a:t>Glorified compiler/pre-processer</a:t>
            </a:r>
          </a:p>
        </p:txBody>
      </p:sp>
    </p:spTree>
    <p:extLst>
      <p:ext uri="{BB962C8B-B14F-4D97-AF65-F5344CB8AC3E}">
        <p14:creationId xmlns:p14="http://schemas.microsoft.com/office/powerpoint/2010/main" val="7613886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30A71-4B2D-1DBC-D9D7-AC7CC88DA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Machine Learning Challenges</a:t>
            </a:r>
          </a:p>
        </p:txBody>
      </p:sp>
      <p:graphicFrame>
        <p:nvGraphicFramePr>
          <p:cNvPr id="8" name="Text Placeholder 3">
            <a:extLst>
              <a:ext uri="{FF2B5EF4-FFF2-40B4-BE49-F238E27FC236}">
                <a16:creationId xmlns:a16="http://schemas.microsoft.com/office/drawing/2014/main" id="{B0D27110-B393-130A-2960-BCF1CA8A470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458337"/>
              </p:ext>
            </p:extLst>
          </p:nvPr>
        </p:nvGraphicFramePr>
        <p:xfrm>
          <a:off x="1295401" y="2556932"/>
          <a:ext cx="9601196" cy="33189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065842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B2999-C9F5-F42E-DFEB-CD40469AE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Future Work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69FEE6-13DE-8140-3FEF-B93FECA98E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6657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81436-CC5E-8D00-8DB0-F6395F835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6468D7-9869-55A9-614C-61031390DF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Hand off project to Grad student</a:t>
            </a:r>
          </a:p>
          <a:p>
            <a:pPr lvl="1">
              <a:buSzPct val="114999"/>
            </a:pPr>
            <a:r>
              <a:rPr lang="en-US"/>
              <a:t>Documentation!</a:t>
            </a:r>
          </a:p>
          <a:p>
            <a:pPr>
              <a:buSzPct val="114999"/>
            </a:pPr>
            <a:r>
              <a:rPr lang="en-US"/>
              <a:t>More ML insights</a:t>
            </a:r>
          </a:p>
          <a:p>
            <a:pPr>
              <a:buSzPct val="114999"/>
            </a:pPr>
            <a:r>
              <a:rPr lang="en-US"/>
              <a:t>Higher understanding of dataset and goals of project</a:t>
            </a:r>
          </a:p>
          <a:p>
            <a:pPr>
              <a:buSzPct val="114999"/>
            </a:pPr>
            <a:r>
              <a:rPr lang="en-US"/>
              <a:t>Open-source our tool</a:t>
            </a:r>
          </a:p>
        </p:txBody>
      </p:sp>
    </p:spTree>
    <p:extLst>
      <p:ext uri="{BB962C8B-B14F-4D97-AF65-F5344CB8AC3E}">
        <p14:creationId xmlns:p14="http://schemas.microsoft.com/office/powerpoint/2010/main" val="34098307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B2999-C9F5-F42E-DFEB-CD40469AE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69FEE6-13DE-8140-3FEF-B93FECA98E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1728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F2A50-FD13-ADB3-C983-D3A595E4D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0EEDFF-F1AD-2C1E-A0A0-47599D9D05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2531195"/>
          </a:xfrm>
        </p:spPr>
        <p:txBody>
          <a:bodyPr/>
          <a:lstStyle/>
          <a:p>
            <a:r>
              <a:rPr lang="en-US"/>
              <a:t>Got a dataset</a:t>
            </a:r>
          </a:p>
          <a:p>
            <a:pPr lvl="1">
              <a:buSzPct val="114999"/>
            </a:pPr>
            <a:r>
              <a:rPr lang="en-US"/>
              <a:t>Understanding + quality</a:t>
            </a:r>
          </a:p>
          <a:p>
            <a:pPr>
              <a:buSzPct val="114999"/>
            </a:pPr>
            <a:r>
              <a:rPr lang="en-US"/>
              <a:t>Explored initial ML insights</a:t>
            </a:r>
          </a:p>
          <a:p>
            <a:pPr>
              <a:buSzPct val="114999"/>
            </a:pPr>
            <a:r>
              <a:rPr lang="en-US"/>
              <a:t>Many of us gained a ton of knowledge about ML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3FF941-C105-EE59-FB58-E2C6A5893E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1193462"/>
          </a:xfrm>
        </p:spPr>
        <p:txBody>
          <a:bodyPr/>
          <a:lstStyle/>
          <a:p>
            <a:r>
              <a:rPr lang="en-US"/>
              <a:t>World of opportunity in ML</a:t>
            </a:r>
          </a:p>
          <a:p>
            <a:pPr>
              <a:buSzPct val="114999"/>
            </a:pPr>
            <a:r>
              <a:rPr lang="en-US"/>
              <a:t>Relation to real-world projects?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0FE59C-5C1C-77E2-9B60-876F37EFE3AA}"/>
              </a:ext>
            </a:extLst>
          </p:cNvPr>
          <p:cNvSpPr txBox="1"/>
          <p:nvPr/>
        </p:nvSpPr>
        <p:spPr>
          <a:xfrm>
            <a:off x="5366656" y="4960257"/>
            <a:ext cx="880533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660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7014053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7E5B7-8EE8-B7C5-A084-BFE72048F0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Questions?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3B5454-74F9-5349-D4C1-08DA1E0451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0990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FB5D1BB-0703-437B-BD1E-1D07F8A273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886586B-3F0F-4593-B272-AE75AD0F09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20DEB59-BF94-41B5-8F16-8B10442EE0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A3BEF6F-FC03-43B1-8D1B-8DA3A360DB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F49BA32-A501-4C79-9A72-92587AB9EE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83F92AF-2403-4558-B1D7-72130A1E4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2AC0F86-9A78-4E84-A4B4-ADB8B2629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AF78B9E-8BE2-4706-9377-A05FA25ABA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2CDFDE2-4DB3-4623-BA21-187D1B710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D74B2AA-1443-4E9B-8462-F7F5B85259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BB652B6-7300-49EC-9422-EF5342492A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0909587-01DE-424D-A15F-DAA28CF2C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E1A51F6-A544-DC32-DA28-ADE6735C8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5825" y="982132"/>
            <a:ext cx="3360772" cy="13038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100"/>
              <a:t>Problem Statement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9A54E25-1C05-48E5-A5CC-3778C1D363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643" y="1092200"/>
            <a:ext cx="5942687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Abstract background of data">
            <a:extLst>
              <a:ext uri="{FF2B5EF4-FFF2-40B4-BE49-F238E27FC236}">
                <a16:creationId xmlns:a16="http://schemas.microsoft.com/office/drawing/2014/main" id="{C2CF8D71-7432-0A4D-220B-F5B7CB7FEC9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5"/>
          <a:srcRect l="7391" r="15658" b="-1"/>
          <a:stretch/>
        </p:blipFill>
        <p:spPr>
          <a:xfrm>
            <a:off x="1412683" y="1410208"/>
            <a:ext cx="5278777" cy="3858780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E5D0023-B23E-4823-8D72-B07FFF8CA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20089" y="2400639"/>
            <a:ext cx="337650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C3319D-E966-62B5-C1FA-711841FBFA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35824" y="2556932"/>
            <a:ext cx="3360771" cy="331893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 algn="l">
              <a:buFont typeface="Arial"/>
              <a:buChar char="•"/>
            </a:pPr>
            <a:r>
              <a:rPr lang="en-US" sz="2000"/>
              <a:t>PhD advisor Arushi is studying code to code machine learning</a:t>
            </a:r>
          </a:p>
          <a:p>
            <a:pPr marL="285750" indent="-285750" algn="l">
              <a:buFont typeface="Arial"/>
              <a:buChar char="•"/>
            </a:pPr>
            <a:r>
              <a:rPr lang="en-US" sz="2000"/>
              <a:t>Currently a black box</a:t>
            </a:r>
          </a:p>
          <a:p>
            <a:pPr marL="285750" indent="-285750" algn="l">
              <a:buFont typeface="Arial"/>
              <a:buChar char="•"/>
            </a:pPr>
            <a:r>
              <a:rPr lang="en-US" sz="2000"/>
              <a:t>Wants to study connections</a:t>
            </a:r>
          </a:p>
        </p:txBody>
      </p:sp>
    </p:spTree>
    <p:extLst>
      <p:ext uri="{BB962C8B-B14F-4D97-AF65-F5344CB8AC3E}">
        <p14:creationId xmlns:p14="http://schemas.microsoft.com/office/powerpoint/2010/main" val="1178003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BF7BA-31EA-B0B7-372F-ED9BC0EAB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Overview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9F07DD-63B4-8CEA-83D1-FE3CECAAC2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06380" y="2560320"/>
            <a:ext cx="5793268" cy="3310128"/>
          </a:xfrm>
        </p:spPr>
        <p:txBody>
          <a:bodyPr/>
          <a:lstStyle/>
          <a:p>
            <a:r>
              <a:rPr lang="en-US"/>
              <a:t>Primarily – Dataset for code syntax with labeled snippets of code</a:t>
            </a:r>
          </a:p>
          <a:p>
            <a:pPr>
              <a:buSzPct val="114999"/>
            </a:pPr>
            <a:r>
              <a:rPr lang="en-US" sz="2000">
                <a:latin typeface="Consolas"/>
                <a:ea typeface="+mn-lt"/>
                <a:cs typeface="+mn-lt"/>
              </a:rPr>
              <a:t>{"level":"mid","id":8,"label":"FieldDeclaration","token":"int x;"}</a:t>
            </a:r>
          </a:p>
          <a:p>
            <a:pPr>
              <a:buSzPct val="114999"/>
            </a:pPr>
            <a:r>
              <a:rPr lang="en-US">
                <a:solidFill>
                  <a:srgbClr val="262626"/>
                </a:solidFill>
                <a:ea typeface="+mn-lt"/>
                <a:cs typeface="+mn-lt"/>
              </a:rPr>
              <a:t>Possible open-source tool</a:t>
            </a:r>
          </a:p>
          <a:p>
            <a:pPr>
              <a:buSzPct val="114999"/>
            </a:pPr>
            <a:endParaRPr lang="en-US" sz="2000">
              <a:latin typeface="Consola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A7DF329-5ED4-11D2-750F-E9E1D2FFB2DD}"/>
              </a:ext>
            </a:extLst>
          </p:cNvPr>
          <p:cNvSpPr/>
          <p:nvPr/>
        </p:nvSpPr>
        <p:spPr>
          <a:xfrm>
            <a:off x="1428750" y="2517321"/>
            <a:ext cx="3524250" cy="33881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Dataset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BD87C59-E542-7293-4431-FA39F2103CC0}"/>
              </a:ext>
            </a:extLst>
          </p:cNvPr>
          <p:cNvCxnSpPr/>
          <p:nvPr/>
        </p:nvCxnSpPr>
        <p:spPr>
          <a:xfrm>
            <a:off x="4958443" y="5257800"/>
            <a:ext cx="2383971" cy="16328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4D7C364-1445-0FF5-60D7-CB022533D974}"/>
              </a:ext>
            </a:extLst>
          </p:cNvPr>
          <p:cNvSpPr/>
          <p:nvPr/>
        </p:nvSpPr>
        <p:spPr>
          <a:xfrm>
            <a:off x="7375071" y="4721678"/>
            <a:ext cx="3429000" cy="12518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Dataset Creation Tool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FF21394-8AD4-D38C-95F8-E4B2844E48A1}"/>
              </a:ext>
            </a:extLst>
          </p:cNvPr>
          <p:cNvCxnSpPr/>
          <p:nvPr/>
        </p:nvCxnSpPr>
        <p:spPr>
          <a:xfrm>
            <a:off x="3264354" y="5904139"/>
            <a:ext cx="2721" cy="955221"/>
          </a:xfrm>
          <a:prstGeom prst="straightConnector1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92380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6595007-5AD5-2399-A14F-03326D61FA2F}"/>
              </a:ext>
            </a:extLst>
          </p:cNvPr>
          <p:cNvSpPr/>
          <p:nvPr/>
        </p:nvSpPr>
        <p:spPr>
          <a:xfrm>
            <a:off x="4769922" y="4383974"/>
            <a:ext cx="5828803" cy="1712025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6BF7BA-31EA-B0B7-372F-ED9BC0EAB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591300" cy="1224698"/>
          </a:xfrm>
        </p:spPr>
        <p:txBody>
          <a:bodyPr/>
          <a:lstStyle/>
          <a:p>
            <a:r>
              <a:rPr lang="en-US"/>
              <a:t>Overview II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9F07DD-63B4-8CEA-83D1-FE3CECAAC2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55316" y="2629593"/>
            <a:ext cx="7079760" cy="3399192"/>
          </a:xfrm>
        </p:spPr>
        <p:txBody>
          <a:bodyPr/>
          <a:lstStyle/>
          <a:p>
            <a:r>
              <a:rPr lang="en-US" sz="2000"/>
              <a:t>Secondarily - machine Learning using NLP techniques</a:t>
            </a:r>
          </a:p>
          <a:p>
            <a:pPr>
              <a:buSzPct val="114999"/>
            </a:pPr>
            <a:r>
              <a:rPr lang="en-US" sz="2000">
                <a:latin typeface="Garamond"/>
              </a:rPr>
              <a:t>Train a model on Dataset</a:t>
            </a:r>
          </a:p>
          <a:p>
            <a:pPr>
              <a:buSzPct val="114999"/>
            </a:pPr>
            <a:r>
              <a:rPr lang="en-US" sz="2000">
                <a:latin typeface="Garamond"/>
              </a:rPr>
              <a:t>Evaluate the model</a:t>
            </a:r>
          </a:p>
          <a:p>
            <a:pPr>
              <a:buSzPct val="114999"/>
            </a:pPr>
            <a:r>
              <a:rPr lang="en-US" sz="2000">
                <a:latin typeface="Garamond"/>
              </a:rPr>
              <a:t>Token Classifier to predict labels for code snippets</a:t>
            </a:r>
          </a:p>
          <a:p>
            <a:pPr>
              <a:buSzPct val="114999"/>
            </a:pPr>
            <a:endParaRPr lang="en-US" sz="2000">
              <a:latin typeface="Consola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A7DF329-5ED4-11D2-750F-E9E1D2FFB2DD}"/>
              </a:ext>
            </a:extLst>
          </p:cNvPr>
          <p:cNvSpPr/>
          <p:nvPr/>
        </p:nvSpPr>
        <p:spPr>
          <a:xfrm>
            <a:off x="1428750" y="2517321"/>
            <a:ext cx="2574225" cy="2932958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/>
              <a:t>Machine Learning Results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FF21394-8AD4-D38C-95F8-E4B2844E48A1}"/>
              </a:ext>
            </a:extLst>
          </p:cNvPr>
          <p:cNvCxnSpPr/>
          <p:nvPr/>
        </p:nvCxnSpPr>
        <p:spPr>
          <a:xfrm>
            <a:off x="3264354" y="-1361"/>
            <a:ext cx="2722" cy="2520043"/>
          </a:xfrm>
          <a:prstGeom prst="straightConnector1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7" name="Picture 8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1A526564-CE9E-8A9D-D456-C1186658BE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218" y="4539541"/>
            <a:ext cx="5504212" cy="141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565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36956-D28A-FB4B-A97A-8E8F929D3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Annotation Overview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7E0F3E-C9E6-9CA2-2E57-596CBF516F43}"/>
              </a:ext>
            </a:extLst>
          </p:cNvPr>
          <p:cNvSpPr/>
          <p:nvPr/>
        </p:nvSpPr>
        <p:spPr>
          <a:xfrm>
            <a:off x="2582218" y="2695691"/>
            <a:ext cx="1662545" cy="95992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/>
              <a:t>Load File(s)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2E2472-8BED-D434-88A6-041188513C28}"/>
              </a:ext>
            </a:extLst>
          </p:cNvPr>
          <p:cNvSpPr/>
          <p:nvPr/>
        </p:nvSpPr>
        <p:spPr>
          <a:xfrm>
            <a:off x="5029030" y="2700639"/>
            <a:ext cx="1751609" cy="959921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/>
              <a:t>AST Creation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FBAEC9-760E-F9B9-9DC0-F76086575366}"/>
              </a:ext>
            </a:extLst>
          </p:cNvPr>
          <p:cNvSpPr/>
          <p:nvPr/>
        </p:nvSpPr>
        <p:spPr>
          <a:xfrm>
            <a:off x="7535218" y="2705587"/>
            <a:ext cx="1731818" cy="95992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/>
              <a:t>Custom Visitor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057357-889A-14F8-6DB6-1CAECFDF38EB}"/>
              </a:ext>
            </a:extLst>
          </p:cNvPr>
          <p:cNvSpPr/>
          <p:nvPr/>
        </p:nvSpPr>
        <p:spPr>
          <a:xfrm>
            <a:off x="7533668" y="4142552"/>
            <a:ext cx="1761506" cy="959921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/>
              <a:t>Apply Labels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B9A98DFB-AC3E-B296-3DE0-5B76F90936FE}"/>
              </a:ext>
            </a:extLst>
          </p:cNvPr>
          <p:cNvSpPr/>
          <p:nvPr/>
        </p:nvSpPr>
        <p:spPr>
          <a:xfrm>
            <a:off x="4289295" y="3079165"/>
            <a:ext cx="672935" cy="207818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19313BCF-CD13-319D-2715-5F17709084AC}"/>
              </a:ext>
            </a:extLst>
          </p:cNvPr>
          <p:cNvSpPr/>
          <p:nvPr/>
        </p:nvSpPr>
        <p:spPr>
          <a:xfrm>
            <a:off x="6837542" y="3116275"/>
            <a:ext cx="672935" cy="207818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00C347-D280-D815-FCFF-7F0BDE19FD26}"/>
              </a:ext>
            </a:extLst>
          </p:cNvPr>
          <p:cNvSpPr/>
          <p:nvPr/>
        </p:nvSpPr>
        <p:spPr>
          <a:xfrm>
            <a:off x="5117687" y="4192957"/>
            <a:ext cx="1662546" cy="910441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/>
              <a:t>Output Json</a:t>
            </a:r>
          </a:p>
        </p:txBody>
      </p:sp>
      <p:sp>
        <p:nvSpPr>
          <p:cNvPr id="19" name="Arrow: Curved Left 18">
            <a:extLst>
              <a:ext uri="{FF2B5EF4-FFF2-40B4-BE49-F238E27FC236}">
                <a16:creationId xmlns:a16="http://schemas.microsoft.com/office/drawing/2014/main" id="{C6572090-D5A2-99E0-768A-E0C726C034C0}"/>
              </a:ext>
            </a:extLst>
          </p:cNvPr>
          <p:cNvSpPr/>
          <p:nvPr/>
        </p:nvSpPr>
        <p:spPr>
          <a:xfrm>
            <a:off x="9680530" y="3550485"/>
            <a:ext cx="455221" cy="1187531"/>
          </a:xfrm>
          <a:prstGeom prst="curvedLef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59C468C1-43EE-C75C-06C0-A33BF3B31982}"/>
              </a:ext>
            </a:extLst>
          </p:cNvPr>
          <p:cNvSpPr/>
          <p:nvPr/>
        </p:nvSpPr>
        <p:spPr>
          <a:xfrm rot="10800000">
            <a:off x="6837542" y="4515171"/>
            <a:ext cx="672935" cy="207818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697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36956-D28A-FB4B-A97A-8E8F929D3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ML-Pipeline Overview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7E0F3E-C9E6-9CA2-2E57-596CBF516F43}"/>
              </a:ext>
            </a:extLst>
          </p:cNvPr>
          <p:cNvSpPr/>
          <p:nvPr/>
        </p:nvSpPr>
        <p:spPr>
          <a:xfrm>
            <a:off x="1558636" y="2684318"/>
            <a:ext cx="1662545" cy="95992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Load Data Set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2E2472-8BED-D434-88A6-041188513C28}"/>
              </a:ext>
            </a:extLst>
          </p:cNvPr>
          <p:cNvSpPr/>
          <p:nvPr/>
        </p:nvSpPr>
        <p:spPr>
          <a:xfrm>
            <a:off x="4005448" y="2689266"/>
            <a:ext cx="1751609" cy="959921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Tokenize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FBAEC9-760E-F9B9-9DC0-F76086575366}"/>
              </a:ext>
            </a:extLst>
          </p:cNvPr>
          <p:cNvSpPr/>
          <p:nvPr/>
        </p:nvSpPr>
        <p:spPr>
          <a:xfrm>
            <a:off x="6511636" y="2694214"/>
            <a:ext cx="1731818" cy="959922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Model Selection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057357-889A-14F8-6DB6-1CAECFDF38EB}"/>
              </a:ext>
            </a:extLst>
          </p:cNvPr>
          <p:cNvSpPr/>
          <p:nvPr/>
        </p:nvSpPr>
        <p:spPr>
          <a:xfrm>
            <a:off x="9074727" y="2686791"/>
            <a:ext cx="1761506" cy="959921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Training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B9A98DFB-AC3E-B296-3DE0-5B76F90936FE}"/>
              </a:ext>
            </a:extLst>
          </p:cNvPr>
          <p:cNvSpPr/>
          <p:nvPr/>
        </p:nvSpPr>
        <p:spPr>
          <a:xfrm>
            <a:off x="3265713" y="3067792"/>
            <a:ext cx="672935" cy="207818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19313BCF-CD13-319D-2715-5F17709084AC}"/>
              </a:ext>
            </a:extLst>
          </p:cNvPr>
          <p:cNvSpPr/>
          <p:nvPr/>
        </p:nvSpPr>
        <p:spPr>
          <a:xfrm>
            <a:off x="5813960" y="3104902"/>
            <a:ext cx="672935" cy="207818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DEA96221-6B2A-BE98-7FA2-AB8D06448F4D}"/>
              </a:ext>
            </a:extLst>
          </p:cNvPr>
          <p:cNvSpPr/>
          <p:nvPr/>
        </p:nvSpPr>
        <p:spPr>
          <a:xfrm>
            <a:off x="8287986" y="3092532"/>
            <a:ext cx="732311" cy="227610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00C347-D280-D815-FCFF-7F0BDE19FD26}"/>
              </a:ext>
            </a:extLst>
          </p:cNvPr>
          <p:cNvSpPr/>
          <p:nvPr/>
        </p:nvSpPr>
        <p:spPr>
          <a:xfrm>
            <a:off x="8421583" y="4539837"/>
            <a:ext cx="1662546" cy="910441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Evaluation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C6EC56-DF1B-2F60-00F9-BDF1FDB73A5C}"/>
              </a:ext>
            </a:extLst>
          </p:cNvPr>
          <p:cNvSpPr/>
          <p:nvPr/>
        </p:nvSpPr>
        <p:spPr>
          <a:xfrm>
            <a:off x="5363689" y="4524993"/>
            <a:ext cx="1751611" cy="92033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Publish Model</a:t>
            </a:r>
          </a:p>
        </p:txBody>
      </p:sp>
      <p:sp>
        <p:nvSpPr>
          <p:cNvPr id="16" name="Arrow: Left 15">
            <a:extLst>
              <a:ext uri="{FF2B5EF4-FFF2-40B4-BE49-F238E27FC236}">
                <a16:creationId xmlns:a16="http://schemas.microsoft.com/office/drawing/2014/main" id="{9B494448-2EF8-F7B4-136B-12BB48456316}"/>
              </a:ext>
            </a:extLst>
          </p:cNvPr>
          <p:cNvSpPr/>
          <p:nvPr/>
        </p:nvSpPr>
        <p:spPr>
          <a:xfrm>
            <a:off x="7318168" y="4876305"/>
            <a:ext cx="821376" cy="227610"/>
          </a:xfrm>
          <a:prstGeom prst="lef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A7A1352-5934-E202-9646-1057E5CF3A61}"/>
              </a:ext>
            </a:extLst>
          </p:cNvPr>
          <p:cNvSpPr/>
          <p:nvPr/>
        </p:nvSpPr>
        <p:spPr>
          <a:xfrm>
            <a:off x="2387434" y="4534888"/>
            <a:ext cx="1672441" cy="92033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Token Classifier</a:t>
            </a:r>
          </a:p>
        </p:txBody>
      </p:sp>
      <p:sp>
        <p:nvSpPr>
          <p:cNvPr id="18" name="Arrow: Left 17">
            <a:extLst>
              <a:ext uri="{FF2B5EF4-FFF2-40B4-BE49-F238E27FC236}">
                <a16:creationId xmlns:a16="http://schemas.microsoft.com/office/drawing/2014/main" id="{71212B17-9D44-A8EE-F021-B020DB15BCA2}"/>
              </a:ext>
            </a:extLst>
          </p:cNvPr>
          <p:cNvSpPr/>
          <p:nvPr/>
        </p:nvSpPr>
        <p:spPr>
          <a:xfrm>
            <a:off x="4242954" y="4868882"/>
            <a:ext cx="880752" cy="257298"/>
          </a:xfrm>
          <a:prstGeom prst="lef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Curved Left 18">
            <a:extLst>
              <a:ext uri="{FF2B5EF4-FFF2-40B4-BE49-F238E27FC236}">
                <a16:creationId xmlns:a16="http://schemas.microsoft.com/office/drawing/2014/main" id="{C6572090-D5A2-99E0-768A-E0C726C034C0}"/>
              </a:ext>
            </a:extLst>
          </p:cNvPr>
          <p:cNvSpPr/>
          <p:nvPr/>
        </p:nvSpPr>
        <p:spPr>
          <a:xfrm>
            <a:off x="10311739" y="3948545"/>
            <a:ext cx="455221" cy="1187531"/>
          </a:xfrm>
          <a:prstGeom prst="curvedLef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7071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A112F-183B-1897-4C08-634B23388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Terminology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83C648-38BE-09DE-AA5E-C798028906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6362696" cy="3318936"/>
          </a:xfrm>
        </p:spPr>
        <p:txBody>
          <a:bodyPr>
            <a:normAutofit fontScale="92500"/>
          </a:bodyPr>
          <a:lstStyle/>
          <a:p>
            <a:pPr algn="l"/>
            <a:r>
              <a:rPr lang="en-US"/>
              <a:t>Level: Can be 1 of 2 things,</a:t>
            </a:r>
          </a:p>
          <a:p>
            <a:pPr>
              <a:buFont typeface="Calibri"/>
              <a:buChar char="-"/>
            </a:pPr>
            <a:r>
              <a:rPr lang="en-US"/>
              <a:t>Depth: The chosen depth in an AST tree. Used depth to create a dataset.</a:t>
            </a:r>
          </a:p>
          <a:p>
            <a:pPr marL="285750" indent="-285750" algn="l">
              <a:buSzPct val="114999"/>
              <a:buFont typeface="Calibri"/>
              <a:buChar char="-"/>
            </a:pPr>
            <a:r>
              <a:rPr lang="en-US"/>
              <a:t> High, Low, Mid – the three categories we used to group our labels. Addition vs class declaration</a:t>
            </a:r>
          </a:p>
          <a:p>
            <a:pPr algn="l">
              <a:buSzPct val="114999"/>
            </a:pPr>
            <a:r>
              <a:rPr lang="en-US"/>
              <a:t>Label: A string describing the token</a:t>
            </a:r>
          </a:p>
          <a:p>
            <a:pPr algn="l">
              <a:buSzPct val="114999"/>
            </a:pPr>
            <a:r>
              <a:rPr lang="en-US"/>
              <a:t>Token: piece of code syntax represented as a string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23E1D026-F558-65A6-C3C0-13BD4C880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2571" y="2055462"/>
            <a:ext cx="4321424" cy="432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0204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B2999-C9F5-F42E-DFEB-CD40469AE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Implementation Architecture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69FEE6-13DE-8140-3FEF-B93FECA98E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45620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EC3024C7FC2443A1E04A365F737208" ma:contentTypeVersion="3" ma:contentTypeDescription="Create a new document." ma:contentTypeScope="" ma:versionID="ba137f44d7084aff5036485f3fbb3f9f">
  <xsd:schema xmlns:xsd="http://www.w3.org/2001/XMLSchema" xmlns:xs="http://www.w3.org/2001/XMLSchema" xmlns:p="http://schemas.microsoft.com/office/2006/metadata/properties" xmlns:ns2="cabaa96b-5f5e-4674-a2e9-525ba125f120" targetNamespace="http://schemas.microsoft.com/office/2006/metadata/properties" ma:root="true" ma:fieldsID="5a9a452ce44d4db5156796e043b687ab" ns2:_="">
    <xsd:import namespace="cabaa96b-5f5e-4674-a2e9-525ba125f1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baa96b-5f5e-4674-a2e9-525ba125f12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3DCA23B-2DB1-4FEC-851E-5DF97153B7B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4E43752-E7CC-4882-B9BD-6EDC487D889B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11FECD48-A402-4B81-96A1-1FF0F01A3030}">
  <ds:schemaRefs>
    <ds:schemaRef ds:uri="cabaa96b-5f5e-4674-a2e9-525ba125f12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26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Organic</vt:lpstr>
      <vt:lpstr>Automated Annotation of Source Code for ML Applications</vt:lpstr>
      <vt:lpstr>Introduction</vt:lpstr>
      <vt:lpstr>Problem Statement</vt:lpstr>
      <vt:lpstr>Overview</vt:lpstr>
      <vt:lpstr>Overview II</vt:lpstr>
      <vt:lpstr>Annotation Overview</vt:lpstr>
      <vt:lpstr>ML-Pipeline Overview</vt:lpstr>
      <vt:lpstr>Terminology</vt:lpstr>
      <vt:lpstr>Implementation Architecture</vt:lpstr>
      <vt:lpstr>Data Creation Tool</vt:lpstr>
      <vt:lpstr>Datasets</vt:lpstr>
      <vt:lpstr>ML Application</vt:lpstr>
      <vt:lpstr>Tools</vt:lpstr>
      <vt:lpstr>Work Accomplishments</vt:lpstr>
      <vt:lpstr>Timeline Accomplishments</vt:lpstr>
      <vt:lpstr>Key Contributions</vt:lpstr>
      <vt:lpstr>Dataset Team</vt:lpstr>
      <vt:lpstr>Machine Learning Team</vt:lpstr>
      <vt:lpstr>Challenges and Solutions</vt:lpstr>
      <vt:lpstr>Dataset Challenges</vt:lpstr>
      <vt:lpstr>Machine Learning Challenges</vt:lpstr>
      <vt:lpstr>Future Work</vt:lpstr>
      <vt:lpstr>Future Work</vt:lpstr>
      <vt:lpstr>Conclusion</vt:lpstr>
      <vt:lpstr>Conclusion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82</cp:revision>
  <dcterms:created xsi:type="dcterms:W3CDTF">2013-07-15T20:26:40Z</dcterms:created>
  <dcterms:modified xsi:type="dcterms:W3CDTF">2023-05-02T15:58:14Z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0x01010069EC3024C7FC2443A1E04A365F737208</vt:lpwstr>
  </property>
</Properties>
</file>